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60" r:id="rId4"/>
    <p:sldId id="278" r:id="rId5"/>
    <p:sldId id="279" r:id="rId6"/>
    <p:sldId id="280" r:id="rId7"/>
    <p:sldId id="281" r:id="rId8"/>
    <p:sldId id="284" r:id="rId9"/>
    <p:sldId id="285" r:id="rId10"/>
    <p:sldId id="287" r:id="rId11"/>
    <p:sldId id="263" r:id="rId12"/>
    <p:sldId id="264" r:id="rId13"/>
    <p:sldId id="303" r:id="rId14"/>
    <p:sldId id="265" r:id="rId15"/>
    <p:sldId id="304" r:id="rId16"/>
    <p:sldId id="266" r:id="rId17"/>
    <p:sldId id="305" r:id="rId18"/>
    <p:sldId id="269" r:id="rId19"/>
    <p:sldId id="307" r:id="rId20"/>
    <p:sldId id="308" r:id="rId21"/>
    <p:sldId id="309" r:id="rId22"/>
    <p:sldId id="271" r:id="rId23"/>
    <p:sldId id="272" r:id="rId24"/>
    <p:sldId id="273" r:id="rId25"/>
    <p:sldId id="310" r:id="rId26"/>
    <p:sldId id="274" r:id="rId27"/>
    <p:sldId id="275" r:id="rId28"/>
    <p:sldId id="276" r:id="rId29"/>
    <p:sldId id="277" r:id="rId30"/>
    <p:sldId id="311" r:id="rId31"/>
    <p:sldId id="270" r:id="rId32"/>
    <p:sldId id="298" r:id="rId33"/>
    <p:sldId id="299" r:id="rId34"/>
    <p:sldId id="300" r:id="rId35"/>
    <p:sldId id="301" r:id="rId36"/>
    <p:sldId id="297" r:id="rId37"/>
    <p:sldId id="296" r:id="rId38"/>
    <p:sldId id="30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2514" y="-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64358-7732-4177-86BF-33C00F3045DF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7FAE7-05A5-40CB-9A40-38CDEE1B5C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01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7FAE7-05A5-40CB-9A40-38CDEE1B5C7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229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7FAE7-05A5-40CB-9A40-38CDEE1B5C7A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316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vashifinancy.ru/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67544" y="1772816"/>
            <a:ext cx="7832441" cy="280831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</a:rPr>
              <a:t>Формирование финансовой грамотности школьников</a:t>
            </a:r>
            <a:endParaRPr lang="ru-RU" sz="5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85728"/>
            <a:ext cx="8429684" cy="13573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":</a:t>
            </a:r>
            <a:endParaRPr lang="ru-RU" sz="2400" dirty="0" smtClean="0"/>
          </a:p>
          <a:p>
            <a:pPr algn="ctr">
              <a:buNone/>
            </a:pPr>
            <a:r>
              <a:rPr lang="ru-RU" sz="2400" dirty="0" smtClean="0"/>
              <a:t>45.6. Предметные результаты по предметной области "Общественно-научные предметы" должны обеспечивать: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0962" name="Picture 2" descr="C:\Users\Специалист\Desktop\рокы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2731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14356"/>
            <a:ext cx="7704856" cy="428628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Включение предметного содержания в предмет «Обществознание»</a:t>
            </a:r>
            <a:br>
              <a:rPr lang="ru-RU" sz="2400" dirty="0" smtClean="0"/>
            </a:br>
            <a:r>
              <a:rPr lang="ru-RU" sz="2400" dirty="0" smtClean="0"/>
              <a:t> 6 класс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026" name="Picture 2" descr="C:\Users\Специалист\Desktop\об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1268760"/>
            <a:ext cx="8501122" cy="530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6840760" cy="86834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Включение предметного содержания в предмет «Обществознание»</a:t>
            </a:r>
            <a:br>
              <a:rPr lang="ru-RU" sz="2200" b="1" dirty="0" smtClean="0"/>
            </a:br>
            <a:r>
              <a:rPr lang="ru-RU" sz="2200" b="1" dirty="0" smtClean="0"/>
              <a:t>7 класс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Специалист\Desktop\общ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124744"/>
            <a:ext cx="8532440" cy="5496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 задания</a:t>
            </a:r>
            <a:endParaRPr lang="ru-RU" dirty="0"/>
          </a:p>
        </p:txBody>
      </p:sp>
      <p:pic>
        <p:nvPicPr>
          <p:cNvPr id="3" name="Picture 3" descr="C:\Users\Специалист\Desktop\ын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572560" cy="56230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58259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Включение предметного содержания в предмет «Обществознание»</a:t>
            </a:r>
            <a:br>
              <a:rPr lang="ru-RU" sz="2000" b="1" dirty="0" smtClean="0"/>
            </a:br>
            <a:r>
              <a:rPr lang="ru-RU" sz="2000" b="1" dirty="0" smtClean="0"/>
              <a:t> 8 класс</a:t>
            </a:r>
            <a:endParaRPr lang="ru-RU" sz="2000" b="1" dirty="0"/>
          </a:p>
        </p:txBody>
      </p:sp>
      <p:pic>
        <p:nvPicPr>
          <p:cNvPr id="3074" name="Picture 2" descr="C:\Users\Специалист\Desktop\об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786874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задания</a:t>
            </a:r>
            <a:endParaRPr lang="ru-RU" dirty="0"/>
          </a:p>
        </p:txBody>
      </p:sp>
      <p:pic>
        <p:nvPicPr>
          <p:cNvPr id="3" name="Picture 2" descr="C:\Users\Специалист\Desktop\рварк5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8643998" cy="5313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Включение предметного содержания в предмет «Обществознание»</a:t>
            </a:r>
            <a:br>
              <a:rPr lang="ru-RU" sz="2000" b="1" dirty="0" smtClean="0"/>
            </a:br>
            <a:r>
              <a:rPr lang="ru-RU" sz="2000" b="1" dirty="0" smtClean="0"/>
              <a:t> 9 класс</a:t>
            </a:r>
            <a:endParaRPr lang="ru-RU" sz="2000" dirty="0"/>
          </a:p>
        </p:txBody>
      </p:sp>
      <p:pic>
        <p:nvPicPr>
          <p:cNvPr id="4098" name="Picture 2" descr="C:\Users\Специалист\Desktop\об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1071546"/>
            <a:ext cx="8643999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 задания</a:t>
            </a:r>
            <a:endParaRPr lang="ru-RU" dirty="0"/>
          </a:p>
        </p:txBody>
      </p:sp>
      <p:pic>
        <p:nvPicPr>
          <p:cNvPr id="3" name="Picture 2" descr="C:\Users\Специалист\Desktop\екр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928670"/>
            <a:ext cx="6192688" cy="5597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Особенности предметного содержания  предмет «Математика»</a:t>
            </a:r>
            <a:endParaRPr lang="ru-RU" dirty="0"/>
          </a:p>
        </p:txBody>
      </p:sp>
      <p:pic>
        <p:nvPicPr>
          <p:cNvPr id="7170" name="Picture 2" descr="C:\Users\Специалист\Desktop\математика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424456"/>
            <a:ext cx="8606190" cy="5290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задания</a:t>
            </a:r>
            <a:endParaRPr lang="ru-RU" dirty="0"/>
          </a:p>
        </p:txBody>
      </p:sp>
      <p:pic>
        <p:nvPicPr>
          <p:cNvPr id="3" name="Picture 2" descr="C:\Users\Специалист\Desktop\оквгцф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125538"/>
            <a:ext cx="8424936" cy="5419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76672"/>
            <a:ext cx="7776864" cy="226084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Финансовая грамотность - способность личности принимать разумные, целесообразные решения, связанные с финансами, в различных ситуациях собственной жизнедеятельности.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25123"/>
            <a:ext cx="6862334" cy="372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задания</a:t>
            </a:r>
            <a:endParaRPr lang="ru-RU" dirty="0"/>
          </a:p>
        </p:txBody>
      </p:sp>
      <p:pic>
        <p:nvPicPr>
          <p:cNvPr id="3" name="Picture 2" descr="C:\Users\Специалист\Desktop\ык54цц5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8208912" cy="5400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задания</a:t>
            </a:r>
            <a:endParaRPr lang="ru-RU" dirty="0"/>
          </a:p>
        </p:txBody>
      </p:sp>
      <p:pic>
        <p:nvPicPr>
          <p:cNvPr id="3" name="Picture 2" descr="C:\Users\Специалист\Desktop\фын346е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8496944" cy="45958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предметного содержания  предмет </a:t>
            </a:r>
            <a:r>
              <a:rPr lang="ru-RU" dirty="0" smtClean="0"/>
              <a:t>«География»</a:t>
            </a:r>
            <a:endParaRPr lang="ru-RU" dirty="0"/>
          </a:p>
        </p:txBody>
      </p:sp>
      <p:pic>
        <p:nvPicPr>
          <p:cNvPr id="9218" name="Picture 2" descr="C:\Users\Специалист\Desktop\географи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772816"/>
            <a:ext cx="8784976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Включение предметного содержания в предмет «География»</a:t>
            </a:r>
            <a:br>
              <a:rPr lang="ru-RU" sz="2700" dirty="0" smtClean="0"/>
            </a:br>
            <a:r>
              <a:rPr lang="ru-RU" sz="2700" dirty="0" smtClean="0"/>
              <a:t>7 класс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 descr="C:\Users\Специалист\Desktop\геогр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000108"/>
            <a:ext cx="8352928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Включение предметного содержания в предмет «География»</a:t>
            </a:r>
            <a:br>
              <a:rPr lang="ru-RU" sz="2400" dirty="0" smtClean="0"/>
            </a:br>
            <a:r>
              <a:rPr lang="ru-RU" sz="2400" dirty="0" smtClean="0"/>
              <a:t>7 класс</a:t>
            </a:r>
            <a:endParaRPr lang="ru-RU" sz="2400" dirty="0"/>
          </a:p>
        </p:txBody>
      </p:sp>
      <p:pic>
        <p:nvPicPr>
          <p:cNvPr id="11266" name="Picture 2" descr="C:\Users\Специалист\Desktop\геогр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8358246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задания</a:t>
            </a:r>
            <a:endParaRPr lang="ru-RU" dirty="0"/>
          </a:p>
        </p:txBody>
      </p:sp>
      <p:pic>
        <p:nvPicPr>
          <p:cNvPr id="3" name="Picture 2" descr="C:\Users\Специалист\Desktop\аншое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1142984"/>
            <a:ext cx="8572561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68346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Включение предметного содержания в предмет «География»</a:t>
            </a:r>
            <a:br>
              <a:rPr lang="ru-RU" sz="2400" dirty="0" smtClean="0"/>
            </a:br>
            <a:r>
              <a:rPr lang="ru-RU" sz="2400" dirty="0" smtClean="0"/>
              <a:t>8 класс</a:t>
            </a:r>
            <a:endParaRPr lang="ru-RU" sz="2400" dirty="0"/>
          </a:p>
        </p:txBody>
      </p:sp>
      <p:pic>
        <p:nvPicPr>
          <p:cNvPr id="12290" name="Picture 2" descr="C:\Users\Специалист\Desktop\геог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8715436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Включение предметного содержания в предмет «География»</a:t>
            </a:r>
            <a:br>
              <a:rPr lang="ru-RU" sz="2400" dirty="0" smtClean="0"/>
            </a:br>
            <a:r>
              <a:rPr lang="ru-RU" sz="2400" dirty="0" smtClean="0"/>
              <a:t>8 класс</a:t>
            </a:r>
            <a:endParaRPr lang="ru-RU" sz="2400" dirty="0"/>
          </a:p>
        </p:txBody>
      </p:sp>
      <p:pic>
        <p:nvPicPr>
          <p:cNvPr id="13314" name="Picture 2" descr="C:\Users\Специалист\Desktop\геогр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8858280" cy="49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96908"/>
          </a:xfrm>
        </p:spPr>
        <p:txBody>
          <a:bodyPr>
            <a:noAutofit/>
          </a:bodyPr>
          <a:lstStyle/>
          <a:p>
            <a:r>
              <a:rPr lang="ru-RU" sz="2800" dirty="0" smtClean="0"/>
              <a:t>Включение предметного содержания в предмет «География»</a:t>
            </a:r>
            <a:br>
              <a:rPr lang="ru-RU" sz="2800" dirty="0" smtClean="0"/>
            </a:br>
            <a:r>
              <a:rPr lang="ru-RU" sz="2800" dirty="0" smtClean="0"/>
              <a:t>9 класс</a:t>
            </a:r>
            <a:endParaRPr lang="ru-RU" sz="2800" dirty="0"/>
          </a:p>
        </p:txBody>
      </p:sp>
      <p:pic>
        <p:nvPicPr>
          <p:cNvPr id="14339" name="Picture 3" descr="C:\Users\Специалист\Desktop\геогр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428736"/>
            <a:ext cx="8572561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Включение предметного содержания в предмет «География»</a:t>
            </a:r>
            <a:br>
              <a:rPr lang="ru-RU" sz="2400" dirty="0" smtClean="0"/>
            </a:br>
            <a:r>
              <a:rPr lang="ru-RU" sz="2400" dirty="0" smtClean="0"/>
              <a:t>9 класс</a:t>
            </a:r>
            <a:endParaRPr lang="ru-RU" sz="2400" dirty="0"/>
          </a:p>
        </p:txBody>
      </p:sp>
      <p:pic>
        <p:nvPicPr>
          <p:cNvPr id="15362" name="Picture 2" descr="C:\Users\Специалист\Desktop\геог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6"/>
            <a:ext cx="8715403" cy="5242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Особенности заданий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4"/>
            <a:ext cx="8229600" cy="550072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Все задания представлены на основе определенных жизненной ситуации, понятной учащимся и похожей  на возникающие в повседневной жизни</a:t>
            </a:r>
          </a:p>
          <a:p>
            <a:r>
              <a:rPr lang="ru-RU" dirty="0" smtClean="0"/>
              <a:t>В каждой  ситуации действуют конкретные люди, среди (ровесников , члены  семьи, одноклассники, друзья и соседи)</a:t>
            </a:r>
          </a:p>
          <a:p>
            <a:r>
              <a:rPr lang="ru-RU" dirty="0" smtClean="0"/>
              <a:t>Обстоятельства, в которые попадают герои описываемых ситуаций, отличаются повседневностью,  и варианты предлагаемых героям действий близки  и понятны школьникам</a:t>
            </a:r>
          </a:p>
          <a:p>
            <a:r>
              <a:rPr lang="ru-RU" dirty="0" smtClean="0"/>
              <a:t>Ситуации и задачи изложены простым, понятным языком, как правило немногословно</a:t>
            </a:r>
          </a:p>
          <a:p>
            <a:r>
              <a:rPr lang="ru-RU" dirty="0" smtClean="0"/>
              <a:t>По каждой ситуации предлагается серия заданий – задач, требующих определенных интеллектуальных действий разной степени сложности</a:t>
            </a:r>
          </a:p>
          <a:p>
            <a:r>
              <a:rPr lang="ru-RU" dirty="0" smtClean="0"/>
              <a:t>Ситуации акцентируют вопрос «Как поступить?» и предполагает определение наиболее целесообразных модели поведения с учетом возможных альтернатив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 задания</a:t>
            </a:r>
            <a:endParaRPr lang="ru-RU" dirty="0"/>
          </a:p>
        </p:txBody>
      </p:sp>
      <p:pic>
        <p:nvPicPr>
          <p:cNvPr id="3" name="Picture 2" descr="C:\Users\Специалист\Desktop\к57нг64ц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8429684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200" dirty="0" smtClean="0"/>
              <a:t>Дополнительные материалы</a:t>
            </a:r>
            <a:endParaRPr lang="ru-RU" sz="3200" dirty="0"/>
          </a:p>
        </p:txBody>
      </p:sp>
      <p:pic>
        <p:nvPicPr>
          <p:cNvPr id="8194" name="Picture 2" descr="C:\Users\Специалист\Desktop\фг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163" y="1484784"/>
            <a:ext cx="8531006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476672"/>
            <a:ext cx="4038600" cy="74868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https://vashifinancy.ru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7486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Галич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9694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554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https://fincult.info</a:t>
            </a:r>
            <a:r>
              <a:rPr lang="en-US" dirty="0" smtClean="0"/>
              <a:t>/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 descr="C:\Users\Галич\Desktop\д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8700"/>
            <a:ext cx="7972381" cy="536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813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https://minfin.gov.ru/ru</a:t>
            </a:r>
            <a:r>
              <a:rPr lang="en-US" dirty="0" smtClean="0"/>
              <a:t>/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 descr="C:\Users\Галич\Desktop\лопю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5698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97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https://fmc.hse.ru/</a:t>
            </a:r>
            <a:endParaRPr lang="ru-RU" dirty="0"/>
          </a:p>
        </p:txBody>
      </p:sp>
      <p:pic>
        <p:nvPicPr>
          <p:cNvPr id="1026" name="Picture 2" descr="C:\Users\Специалист\Desktop\ргоенш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8"/>
            <a:ext cx="8858312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221" y="5517232"/>
            <a:ext cx="8229600" cy="1143000"/>
          </a:xfrm>
        </p:spPr>
        <p:txBody>
          <a:bodyPr/>
          <a:lstStyle/>
          <a:p>
            <a:r>
              <a:rPr lang="en-US" dirty="0"/>
              <a:t>https://dni-fg.ru/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701626" cy="529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56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16559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ИГРЫ ПО ФИНАНСОВОЙ </a:t>
            </a:r>
            <a:r>
              <a:rPr lang="ru-RU" sz="2400" b="1" dirty="0" smtClean="0"/>
              <a:t>ГРАМОТНОСТИ</a:t>
            </a:r>
            <a:br>
              <a:rPr lang="ru-RU" sz="2400" b="1" dirty="0" smtClean="0"/>
            </a:br>
            <a:r>
              <a:rPr lang="en-US" sz="2400" b="1" dirty="0" smtClean="0"/>
              <a:t>https</a:t>
            </a:r>
            <a:r>
              <a:rPr lang="en-US" sz="2400" b="1" dirty="0"/>
              <a:t>://doligra.ru/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6613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496"/>
            <a:ext cx="8858312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Области оценки финансовой грамотности  в исследовании</a:t>
            </a:r>
            <a:r>
              <a:rPr lang="en-US" dirty="0" smtClean="0"/>
              <a:t> PISA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6386" name="Picture 2" descr="C:\Users\Специалист\Desktop\Снимоквар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357298"/>
            <a:ext cx="7059845" cy="5086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71546"/>
            <a:ext cx="8572560" cy="5303512"/>
          </a:xfrm>
        </p:spPr>
        <p:txBody>
          <a:bodyPr>
            <a:normAutofit/>
          </a:bodyPr>
          <a:lstStyle/>
          <a:p>
            <a:r>
              <a:rPr lang="ru-RU" dirty="0" smtClean="0"/>
              <a:t>Доходы и расходы;</a:t>
            </a:r>
          </a:p>
          <a:p>
            <a:r>
              <a:rPr lang="ru-RU" dirty="0" smtClean="0"/>
              <a:t>Финансовое планирование и бюджет;</a:t>
            </a:r>
          </a:p>
          <a:p>
            <a:r>
              <a:rPr lang="ru-RU" dirty="0" smtClean="0"/>
              <a:t>Кредитование;</a:t>
            </a:r>
          </a:p>
          <a:p>
            <a:r>
              <a:rPr lang="ru-RU" dirty="0" smtClean="0"/>
              <a:t>Инвестирование;</a:t>
            </a:r>
          </a:p>
          <a:p>
            <a:r>
              <a:rPr lang="ru-RU" dirty="0" smtClean="0"/>
              <a:t>Страхование;</a:t>
            </a:r>
          </a:p>
          <a:p>
            <a:r>
              <a:rPr lang="ru-RU" dirty="0" smtClean="0"/>
              <a:t>Риски и финансовая безопасность;</a:t>
            </a:r>
          </a:p>
          <a:p>
            <a:r>
              <a:rPr lang="ru-RU" dirty="0" smtClean="0"/>
              <a:t>Защита прав потребителей;</a:t>
            </a:r>
          </a:p>
          <a:p>
            <a:r>
              <a:rPr lang="ru-RU" dirty="0" smtClean="0"/>
              <a:t>Общие знания экономики и азы финансовой арифметики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Познавательные процессы </a:t>
            </a:r>
            <a:br>
              <a:rPr lang="ru-RU" dirty="0" smtClean="0"/>
            </a:br>
            <a:r>
              <a:rPr lang="ru-RU" dirty="0" smtClean="0"/>
              <a:t>(умения и навыки)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Выявление финансовой информации;</a:t>
            </a:r>
          </a:p>
          <a:p>
            <a:r>
              <a:rPr lang="ru-RU" dirty="0" smtClean="0"/>
              <a:t>Анализ информации в финансовом контексте;</a:t>
            </a:r>
          </a:p>
          <a:p>
            <a:r>
              <a:rPr lang="ru-RU" dirty="0" smtClean="0"/>
              <a:t>Оценка финансовых проблем;</a:t>
            </a:r>
          </a:p>
          <a:p>
            <a:r>
              <a:rPr lang="ru-RU" dirty="0" smtClean="0"/>
              <a:t>Применение финансовых знаний.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Контексты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В исследовании PISA представлены четыре контекста:</a:t>
            </a:r>
          </a:p>
          <a:p>
            <a:r>
              <a:rPr lang="ru-RU" dirty="0" smtClean="0"/>
              <a:t>образовательный и профессиональный (образование и работа);</a:t>
            </a:r>
          </a:p>
          <a:p>
            <a:r>
              <a:rPr lang="ru-RU" dirty="0" smtClean="0"/>
              <a:t>домашний и семейный (дом и семья);</a:t>
            </a:r>
          </a:p>
          <a:p>
            <a:r>
              <a:rPr lang="ru-RU" dirty="0" smtClean="0"/>
              <a:t>личностный (личные траты, досуг и отдых);</a:t>
            </a:r>
          </a:p>
          <a:p>
            <a:r>
              <a:rPr lang="ru-RU" dirty="0" smtClean="0"/>
              <a:t> общественный (сообщество и гражданин сообщества).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C:\Users\Специалист\Desktop\ыук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193" y="1428736"/>
            <a:ext cx="4000807" cy="478634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НОВЫЙ ФГОС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5357850" cy="550072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Новый федеральный образовательный стандарт (ФГОС) для начальной и основной школы закрепляет изучение финансовой грамотности в школе.</a:t>
            </a:r>
          </a:p>
          <a:p>
            <a:r>
              <a:rPr lang="ru-RU" dirty="0" smtClean="0"/>
              <a:t>По новым стандартам школы начнут работать с сентября 2022 года.</a:t>
            </a:r>
          </a:p>
          <a:p>
            <a:r>
              <a:rPr lang="ru-RU" dirty="0" smtClean="0"/>
              <a:t>В основной школе элементы финансовой грамотности войдут в преподавание таких обязательных школьных предметов как обществознание, математика и география.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214314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Включение в учебный план (5-9 классы)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9938" name="Picture 2" descr="C:\Users\Специалист\Desktop\ены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928670"/>
            <a:ext cx="9144000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449</Words>
  <Application>Microsoft Office PowerPoint</Application>
  <PresentationFormat>Экран (4:3)</PresentationFormat>
  <Paragraphs>67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Особенности заданий</vt:lpstr>
      <vt:lpstr>Области оценки финансовой грамотности  в исследовании PISA </vt:lpstr>
      <vt:lpstr>Содержание</vt:lpstr>
      <vt:lpstr>Познавательные процессы  (умения и навыки)</vt:lpstr>
      <vt:lpstr>Контексты</vt:lpstr>
      <vt:lpstr>НОВЫЙ ФГОС </vt:lpstr>
      <vt:lpstr>Включение в учебный план (5-9 классы) </vt:lpstr>
      <vt:lpstr>Слайд 10</vt:lpstr>
      <vt:lpstr>Включение предметного содержания в предмет «Обществознание»  6 класс </vt:lpstr>
      <vt:lpstr>Включение предметного содержания в предмет «Обществознание» 7 класс </vt:lpstr>
      <vt:lpstr>Пример задания</vt:lpstr>
      <vt:lpstr>Включение предметного содержания в предмет «Обществознание»  8 класс</vt:lpstr>
      <vt:lpstr>Пример задания</vt:lpstr>
      <vt:lpstr>Включение предметного содержания в предмет «Обществознание»  9 класс</vt:lpstr>
      <vt:lpstr>Пример задания</vt:lpstr>
      <vt:lpstr>Особенности предметного содержания  предмет «Математика»</vt:lpstr>
      <vt:lpstr>Пример задания</vt:lpstr>
      <vt:lpstr>Пример задания</vt:lpstr>
      <vt:lpstr>Пример задания</vt:lpstr>
      <vt:lpstr>Особенности предметного содержания  предмет «География»</vt:lpstr>
      <vt:lpstr>Включение предметного содержания в предмет «География» 7 класс </vt:lpstr>
      <vt:lpstr>Включение предметного содержания в предмет «География» 7 класс</vt:lpstr>
      <vt:lpstr>Пример задания</vt:lpstr>
      <vt:lpstr>Включение предметного содержания в предмет «География» 8 класс</vt:lpstr>
      <vt:lpstr>Включение предметного содержания в предмет «География» 8 класс</vt:lpstr>
      <vt:lpstr>Включение предметного содержания в предмет «География» 9 класс</vt:lpstr>
      <vt:lpstr>Включение предметного содержания в предмет «География» 9 класс</vt:lpstr>
      <vt:lpstr>Пример задания</vt:lpstr>
      <vt:lpstr>Дополнительные материалы</vt:lpstr>
      <vt:lpstr>Слайд 32</vt:lpstr>
      <vt:lpstr>https://fincult.info/ </vt:lpstr>
      <vt:lpstr>https://minfin.gov.ru/ru/ </vt:lpstr>
      <vt:lpstr>https://fmc.hse.ru/</vt:lpstr>
      <vt:lpstr>https://dni-fg.ru/</vt:lpstr>
      <vt:lpstr>ИГРЫ ПО ФИНАНСОВОЙ ГРАМОТНОСТИ https://doligra.ru/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финансовой грамотности обучающихся</dc:title>
  <dc:creator>Специалист</dc:creator>
  <cp:lastModifiedBy>Специалист</cp:lastModifiedBy>
  <cp:revision>93</cp:revision>
  <dcterms:created xsi:type="dcterms:W3CDTF">2021-12-03T01:15:26Z</dcterms:created>
  <dcterms:modified xsi:type="dcterms:W3CDTF">2021-12-17T05:54:02Z</dcterms:modified>
</cp:coreProperties>
</file>